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slides/slide9.xml" ContentType="application/vnd.openxmlformats-officedocument.presentationml.slide+xml"/>
  <Override PartName="/ppt/slides/slide41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Override PartName="/ppt/slides/slide38.xml" ContentType="application/vnd.openxmlformats-officedocument.presentationml.slide+xml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Default Extension="jpeg" ContentType="image/jpeg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slides/slide34.xml" ContentType="application/vnd.openxmlformats-officedocument.presentationml.slide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s/slide22.xml" ContentType="application/vnd.openxmlformats-officedocument.presentationml.slide+xml"/>
  <Override PartName="/ppt/slides/slide30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tableStyles.xml" ContentType="application/vnd.openxmlformats-officedocument.presentationml.tableStyles+xml"/>
  <Override PartName="/ppt/slides/slide42.xml" ContentType="application/vnd.openxmlformats-officedocument.presentationml.slide+xml"/>
  <Override PartName="/ppt/slides/slide15.xml" ContentType="application/vnd.openxmlformats-officedocument.presentationml.slide+xml"/>
  <Override PartName="/ppt/slides/slide6.xml" ContentType="application/vnd.openxmlformats-officedocument.presentationml.slide+xml"/>
  <Override PartName="/ppt/slides/slide39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7.xml" ContentType="application/vnd.openxmlformats-officedocument.presentationml.slide+xml"/>
  <Override PartName="/ppt/slides/slide35.xml" ContentType="application/vnd.openxmlformats-officedocument.presentationml.slide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43.xml" ContentType="application/vnd.openxmlformats-officedocument.presentationml.slide+xml"/>
  <Override PartName="/ppt/slides/slide16.xml" ContentType="application/vnd.openxmlformats-officedocument.presentationml.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28.xml" ContentType="application/vnd.openxmlformats-officedocument.presentationml.slide+xml"/>
  <Override PartName="/ppt/slides/slide36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32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s/slide8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s/slide37.xml" ContentType="application/vnd.openxmlformats-officedocument.presentationml.slide+xml"/>
  <Override PartName="/ppt/slides/slide29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7" r:id="rId2"/>
    <p:sldId id="258" r:id="rId3"/>
    <p:sldId id="264" r:id="rId4"/>
    <p:sldId id="265" r:id="rId5"/>
    <p:sldId id="266" r:id="rId6"/>
    <p:sldId id="267" r:id="rId7"/>
    <p:sldId id="268" r:id="rId8"/>
    <p:sldId id="271" r:id="rId9"/>
    <p:sldId id="292" r:id="rId10"/>
    <p:sldId id="297" r:id="rId11"/>
    <p:sldId id="294" r:id="rId12"/>
    <p:sldId id="290" r:id="rId13"/>
    <p:sldId id="289" r:id="rId14"/>
    <p:sldId id="288" r:id="rId15"/>
    <p:sldId id="287" r:id="rId16"/>
    <p:sldId id="304" r:id="rId17"/>
    <p:sldId id="306" r:id="rId18"/>
    <p:sldId id="305" r:id="rId19"/>
    <p:sldId id="303" r:id="rId20"/>
    <p:sldId id="286" r:id="rId21"/>
    <p:sldId id="285" r:id="rId22"/>
    <p:sldId id="284" r:id="rId23"/>
    <p:sldId id="283" r:id="rId24"/>
    <p:sldId id="282" r:id="rId25"/>
    <p:sldId id="281" r:id="rId26"/>
    <p:sldId id="323" r:id="rId27"/>
    <p:sldId id="324" r:id="rId28"/>
    <p:sldId id="307" r:id="rId29"/>
    <p:sldId id="308" r:id="rId30"/>
    <p:sldId id="309" r:id="rId31"/>
    <p:sldId id="310" r:id="rId32"/>
    <p:sldId id="311" r:id="rId33"/>
    <p:sldId id="312" r:id="rId34"/>
    <p:sldId id="313" r:id="rId35"/>
    <p:sldId id="314" r:id="rId36"/>
    <p:sldId id="315" r:id="rId37"/>
    <p:sldId id="316" r:id="rId38"/>
    <p:sldId id="317" r:id="rId39"/>
    <p:sldId id="318" r:id="rId40"/>
    <p:sldId id="319" r:id="rId41"/>
    <p:sldId id="320" r:id="rId42"/>
    <p:sldId id="321" r:id="rId43"/>
    <p:sldId id="322" r:id="rId4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86" d="100"/>
          <a:sy n="86" d="100"/>
        </p:scale>
        <p:origin x="-99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presProps" Target="presProps.xml"/><Relationship Id="rId47" Type="http://schemas.openxmlformats.org/officeDocument/2006/relationships/viewProps" Target="viewProps.xml"/><Relationship Id="rId48" Type="http://schemas.openxmlformats.org/officeDocument/2006/relationships/theme" Target="theme/theme1.xml"/><Relationship Id="rId49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22D4D-F854-E64B-AF7E-B847A885D80B}" type="datetimeFigureOut">
              <a:rPr lang="en-US" smtClean="0"/>
              <a:pPr/>
              <a:t>10/4/11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ABAA1-6EC2-C44E-A3E0-2AD003A0C1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22D4D-F854-E64B-AF7E-B847A885D80B}" type="datetimeFigureOut">
              <a:rPr lang="en-US" smtClean="0"/>
              <a:pPr/>
              <a:t>10/4/11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ABAA1-6EC2-C44E-A3E0-2AD003A0C1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22D4D-F854-E64B-AF7E-B847A885D80B}" type="datetimeFigureOut">
              <a:rPr lang="en-US" smtClean="0"/>
              <a:pPr/>
              <a:t>10/4/11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ABAA1-6EC2-C44E-A3E0-2AD003A0C1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22D4D-F854-E64B-AF7E-B847A885D80B}" type="datetimeFigureOut">
              <a:rPr lang="en-US" smtClean="0"/>
              <a:pPr/>
              <a:t>10/4/11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ABAA1-6EC2-C44E-A3E0-2AD003A0C1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22D4D-F854-E64B-AF7E-B847A885D80B}" type="datetimeFigureOut">
              <a:rPr lang="en-US" smtClean="0"/>
              <a:pPr/>
              <a:t>10/4/11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ABAA1-6EC2-C44E-A3E0-2AD003A0C1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22D4D-F854-E64B-AF7E-B847A885D80B}" type="datetimeFigureOut">
              <a:rPr lang="en-US" smtClean="0"/>
              <a:pPr/>
              <a:t>10/4/11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ABAA1-6EC2-C44E-A3E0-2AD003A0C1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22D4D-F854-E64B-AF7E-B847A885D80B}" type="datetimeFigureOut">
              <a:rPr lang="en-US" smtClean="0"/>
              <a:pPr/>
              <a:t>10/4/11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ABAA1-6EC2-C44E-A3E0-2AD003A0C1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22D4D-F854-E64B-AF7E-B847A885D80B}" type="datetimeFigureOut">
              <a:rPr lang="en-US" smtClean="0"/>
              <a:pPr/>
              <a:t>10/4/11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ABAA1-6EC2-C44E-A3E0-2AD003A0C1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22D4D-F854-E64B-AF7E-B847A885D80B}" type="datetimeFigureOut">
              <a:rPr lang="en-US" smtClean="0"/>
              <a:pPr/>
              <a:t>10/4/11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ABAA1-6EC2-C44E-A3E0-2AD003A0C1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22D4D-F854-E64B-AF7E-B847A885D80B}" type="datetimeFigureOut">
              <a:rPr lang="en-US" smtClean="0"/>
              <a:pPr/>
              <a:t>10/4/11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ABAA1-6EC2-C44E-A3E0-2AD003A0C1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22D4D-F854-E64B-AF7E-B847A885D80B}" type="datetimeFigureOut">
              <a:rPr lang="en-US" smtClean="0"/>
              <a:pPr/>
              <a:t>10/4/11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ABAA1-6EC2-C44E-A3E0-2AD003A0C1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022D4D-F854-E64B-AF7E-B847A885D80B}" type="datetimeFigureOut">
              <a:rPr lang="en-US" smtClean="0"/>
              <a:pPr/>
              <a:t>10/4/11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8ABAA1-6EC2-C44E-A3E0-2AD003A0C1F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Chapter 3: Calculations with Chemical Formulas and Equations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MASS AND MOLES OF SUBSTANCE</a:t>
            </a:r>
          </a:p>
          <a:p>
            <a:pPr>
              <a:buNone/>
            </a:pPr>
            <a:r>
              <a:rPr lang="en-US" dirty="0" smtClean="0"/>
              <a:t>3.1 MOLECULAR WEIGHT AND FORMULA WEIGHT</a:t>
            </a:r>
          </a:p>
          <a:p>
            <a:pPr>
              <a:buFontTx/>
              <a:buChar char="-"/>
            </a:pPr>
            <a:r>
              <a:rPr lang="en-US" b="1" dirty="0" smtClean="0"/>
              <a:t>Molecular</a:t>
            </a:r>
            <a:r>
              <a:rPr lang="en-US" dirty="0" smtClean="0"/>
              <a:t> </a:t>
            </a:r>
            <a:r>
              <a:rPr lang="en-US" b="1" dirty="0" smtClean="0"/>
              <a:t>weight</a:t>
            </a:r>
            <a:r>
              <a:rPr lang="en-US" dirty="0" smtClean="0"/>
              <a:t>: (MW) sum of the atomic weights of all the atoms in a molecule of the substance.</a:t>
            </a:r>
          </a:p>
          <a:p>
            <a:pPr>
              <a:buFontTx/>
              <a:buChar char="-"/>
            </a:pPr>
            <a:r>
              <a:rPr lang="en-US" dirty="0" smtClean="0"/>
              <a:t>H</a:t>
            </a:r>
            <a:r>
              <a:rPr lang="en-US" sz="1800" dirty="0" smtClean="0"/>
              <a:t>2</a:t>
            </a:r>
            <a:r>
              <a:rPr lang="en-US" dirty="0" smtClean="0"/>
              <a:t>O = 18.0 </a:t>
            </a:r>
            <a:r>
              <a:rPr lang="en-US" dirty="0" err="1" smtClean="0"/>
              <a:t>amu</a:t>
            </a:r>
            <a:r>
              <a:rPr lang="en-US" dirty="0" smtClean="0"/>
              <a:t> (2 </a:t>
            </a:r>
            <a:r>
              <a:rPr lang="en-US" dirty="0" err="1" smtClean="0"/>
              <a:t>x</a:t>
            </a:r>
            <a:r>
              <a:rPr lang="en-US" dirty="0" smtClean="0"/>
              <a:t> 1.0 </a:t>
            </a:r>
            <a:r>
              <a:rPr lang="en-US" dirty="0" err="1" smtClean="0"/>
              <a:t>amu</a:t>
            </a:r>
            <a:r>
              <a:rPr lang="en-US" dirty="0" smtClean="0"/>
              <a:t> for two H atoms plus 16.0 </a:t>
            </a:r>
            <a:r>
              <a:rPr lang="en-US" dirty="0" err="1" smtClean="0"/>
              <a:t>amu</a:t>
            </a:r>
            <a:r>
              <a:rPr lang="en-US" dirty="0" smtClean="0"/>
              <a:t> from one O atom)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98742"/>
            <a:ext cx="8229600" cy="5727421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3.3 MASS PERCENTAGES FROM THE FORMULA</a:t>
            </a:r>
          </a:p>
          <a:p>
            <a:pPr>
              <a:buFontTx/>
              <a:buChar char="-"/>
            </a:pPr>
            <a:r>
              <a:rPr lang="en-US" dirty="0" smtClean="0"/>
              <a:t>Mass percentage of A as the parts of A per hundred parts of the total, by mass.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57200" y="2674885"/>
            <a:ext cx="7912374" cy="202059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6" name="Picture 5" descr="Screen shot 2011-09-25 at 2.43.09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400875"/>
            <a:ext cx="9144000" cy="25565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98742"/>
            <a:ext cx="8229600" cy="5727421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US" dirty="0" smtClean="0"/>
              <a:t>3.4 ELEMENTAL ANALYSIS: PERCENTAGES OF CARBON, HYDROGEN, AND OXYGEN</a:t>
            </a:r>
          </a:p>
          <a:p>
            <a:pPr>
              <a:buFontTx/>
              <a:buChar char="-"/>
            </a:pPr>
            <a:r>
              <a:rPr lang="en-US" dirty="0" smtClean="0"/>
              <a:t>To determine the formula of a new compound is to obtain its percentage composition.</a:t>
            </a:r>
          </a:p>
          <a:p>
            <a:pPr>
              <a:buFontTx/>
              <a:buChar char="-"/>
            </a:pPr>
            <a:r>
              <a:rPr lang="en-US" dirty="0" smtClean="0"/>
              <a:t>Ex. Burn a sample of the compound of known mass and get CO</a:t>
            </a:r>
            <a:r>
              <a:rPr lang="en-US" sz="1946" dirty="0" smtClean="0"/>
              <a:t>2</a:t>
            </a:r>
            <a:r>
              <a:rPr lang="en-US" dirty="0" smtClean="0"/>
              <a:t> and H</a:t>
            </a:r>
            <a:r>
              <a:rPr lang="en-US" sz="1946" dirty="0" smtClean="0"/>
              <a:t>2</a:t>
            </a:r>
            <a:r>
              <a:rPr lang="en-US" dirty="0" smtClean="0"/>
              <a:t>O.</a:t>
            </a:r>
          </a:p>
          <a:p>
            <a:pPr>
              <a:buFontTx/>
              <a:buChar char="-"/>
            </a:pPr>
            <a:r>
              <a:rPr lang="en-US" dirty="0" smtClean="0"/>
              <a:t>Next relate the masses of CO</a:t>
            </a:r>
            <a:r>
              <a:rPr lang="en-US" sz="1946" dirty="0" smtClean="0"/>
              <a:t>2</a:t>
            </a:r>
            <a:r>
              <a:rPr lang="en-US" dirty="0" smtClean="0"/>
              <a:t> and H</a:t>
            </a:r>
            <a:r>
              <a:rPr lang="en-US" sz="1946" dirty="0" smtClean="0"/>
              <a:t>2</a:t>
            </a:r>
            <a:r>
              <a:rPr lang="en-US" dirty="0" smtClean="0"/>
              <a:t>O to the masses of carbon and hydrogen.</a:t>
            </a:r>
          </a:p>
          <a:p>
            <a:pPr>
              <a:buFontTx/>
              <a:buChar char="-"/>
            </a:pPr>
            <a:r>
              <a:rPr lang="en-US" dirty="0" smtClean="0"/>
              <a:t>Then calculate the mass percentages of C and H.</a:t>
            </a:r>
          </a:p>
          <a:p>
            <a:pPr>
              <a:buFontTx/>
              <a:buChar char="-"/>
            </a:pPr>
            <a:r>
              <a:rPr lang="en-US" dirty="0" smtClean="0"/>
              <a:t>Determine the mass percentage of O by difference.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98742"/>
            <a:ext cx="8229600" cy="5727421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3.5 DETERMINING FORMULAS</a:t>
            </a:r>
          </a:p>
          <a:p>
            <a:pPr>
              <a:buFontTx/>
              <a:buChar char="-"/>
            </a:pPr>
            <a:r>
              <a:rPr lang="en-US" dirty="0" smtClean="0"/>
              <a:t>Empirical formula (simplest formula) – formula of a substance written with the smallest integer subscripts.</a:t>
            </a:r>
          </a:p>
          <a:p>
            <a:pPr>
              <a:buFontTx/>
              <a:buChar char="-"/>
            </a:pPr>
            <a:r>
              <a:rPr lang="en-US" dirty="0" smtClean="0"/>
              <a:t>For most ionic substances, the empirical formula is the formula of the compound.</a:t>
            </a:r>
          </a:p>
          <a:p>
            <a:pPr>
              <a:buFontTx/>
              <a:buChar char="-"/>
            </a:pPr>
            <a:r>
              <a:rPr lang="en-US" dirty="0" smtClean="0"/>
              <a:t>This is often not the case for molecular substances.</a:t>
            </a:r>
          </a:p>
          <a:p>
            <a:pPr>
              <a:buFontTx/>
              <a:buChar char="-"/>
            </a:pPr>
            <a:r>
              <a:rPr lang="en-US" dirty="0" smtClean="0"/>
              <a:t>Hydrogen peroxide: molecular formula is H</a:t>
            </a:r>
            <a:r>
              <a:rPr lang="en-US" sz="1946" dirty="0" smtClean="0"/>
              <a:t>2</a:t>
            </a:r>
            <a:r>
              <a:rPr lang="en-US" dirty="0" smtClean="0"/>
              <a:t>O</a:t>
            </a:r>
            <a:r>
              <a:rPr lang="en-US" sz="1800" dirty="0" smtClean="0"/>
              <a:t>2</a:t>
            </a:r>
          </a:p>
          <a:p>
            <a:pPr>
              <a:buFontTx/>
              <a:buChar char="-"/>
            </a:pPr>
            <a:r>
              <a:rPr lang="en-US" dirty="0" smtClean="0"/>
              <a:t>The empirical formula (just tells you the ratio of numbers of atoms in the compound) HO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98742"/>
            <a:ext cx="8229600" cy="5727421"/>
          </a:xfrm>
        </p:spPr>
        <p:txBody>
          <a:bodyPr/>
          <a:lstStyle/>
          <a:p>
            <a:r>
              <a:rPr lang="en-US" dirty="0" smtClean="0"/>
              <a:t>Why do ionic compounds usually have the same formula and empirical formula?</a:t>
            </a:r>
          </a:p>
          <a:p>
            <a:r>
              <a:rPr lang="en-US" dirty="0" smtClean="0"/>
              <a:t>No multiple proportions like molecules.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98742"/>
            <a:ext cx="8229600" cy="5727421"/>
          </a:xfrm>
        </p:spPr>
        <p:txBody>
          <a:bodyPr/>
          <a:lstStyle/>
          <a:p>
            <a:r>
              <a:rPr lang="en-US" dirty="0" smtClean="0"/>
              <a:t>Compounds with different molecular formulas can have the same empirical formula.</a:t>
            </a:r>
          </a:p>
          <a:p>
            <a:r>
              <a:rPr lang="en-US" dirty="0" smtClean="0"/>
              <a:t>They will also have the same percentage composition.  </a:t>
            </a:r>
          </a:p>
          <a:p>
            <a:r>
              <a:rPr lang="en-US" dirty="0" smtClean="0"/>
              <a:t>Acetylene C</a:t>
            </a:r>
            <a:r>
              <a:rPr lang="en-US" sz="1800" dirty="0" smtClean="0"/>
              <a:t>2</a:t>
            </a:r>
            <a:r>
              <a:rPr lang="en-US" dirty="0" smtClean="0"/>
              <a:t>H</a:t>
            </a:r>
            <a:r>
              <a:rPr lang="en-US" sz="1800" dirty="0" smtClean="0"/>
              <a:t>2</a:t>
            </a:r>
          </a:p>
          <a:p>
            <a:r>
              <a:rPr lang="en-US" dirty="0" smtClean="0"/>
              <a:t>Benzene C</a:t>
            </a:r>
            <a:r>
              <a:rPr lang="en-US" sz="1800" dirty="0" smtClean="0"/>
              <a:t>6</a:t>
            </a:r>
            <a:r>
              <a:rPr lang="en-US" dirty="0" smtClean="0"/>
              <a:t>H</a:t>
            </a:r>
            <a:r>
              <a:rPr lang="en-US" sz="1800" dirty="0" smtClean="0"/>
              <a:t>6</a:t>
            </a:r>
          </a:p>
          <a:p>
            <a:r>
              <a:rPr lang="en-US" dirty="0" smtClean="0"/>
              <a:t>Same empirical formula CO, different molecular formulas, different chemical structures.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98742"/>
            <a:ext cx="8229600" cy="5727421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To obtain the molecular formula of a substance, you need to know:</a:t>
            </a:r>
          </a:p>
          <a:p>
            <a:pPr marL="514350" indent="-514350">
              <a:buAutoNum type="arabicPeriod"/>
            </a:pPr>
            <a:r>
              <a:rPr lang="en-US" dirty="0" smtClean="0"/>
              <a:t>The percentage composition, from which the empirical formula can be determined</a:t>
            </a:r>
          </a:p>
          <a:p>
            <a:pPr marL="514350" indent="-514350">
              <a:buAutoNum type="arabicPeriod"/>
            </a:pPr>
            <a:r>
              <a:rPr lang="en-US" dirty="0" smtClean="0"/>
              <a:t>Molecular weight</a:t>
            </a:r>
          </a:p>
          <a:p>
            <a:pPr marL="514350" indent="-514350">
              <a:buAutoNum type="arabicPeriod"/>
            </a:pPr>
            <a:endParaRPr lang="en-US" dirty="0"/>
          </a:p>
          <a:p>
            <a:pPr marL="514350" indent="-514350">
              <a:buAutoNum type="arabicPeriod"/>
            </a:pP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98742"/>
            <a:ext cx="8229600" cy="5727421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EMPIRICAL FORMULA FROM THE COMPOSITION</a:t>
            </a:r>
          </a:p>
          <a:p>
            <a:pPr>
              <a:buFontTx/>
              <a:buChar char="-"/>
            </a:pPr>
            <a:r>
              <a:rPr lang="en-US" dirty="0" smtClean="0"/>
              <a:t>You can find the empirical formula from the composition of the compound by converting masses of the elements to moles.</a:t>
            </a:r>
          </a:p>
          <a:p>
            <a:pPr>
              <a:buFontTx/>
              <a:buChar char="-"/>
            </a:pP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98742"/>
            <a:ext cx="8229600" cy="5727421"/>
          </a:xfrm>
        </p:spPr>
        <p:txBody>
          <a:bodyPr/>
          <a:lstStyle/>
          <a:p>
            <a:r>
              <a:rPr lang="en-US" dirty="0" smtClean="0"/>
              <a:t>Ex. 3.10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98742"/>
            <a:ext cx="8229600" cy="5727421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98742"/>
            <a:ext cx="8229600" cy="5727421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MOLECULAR FORMULA FROM EMPIRICAL FORMULA</a:t>
            </a:r>
          </a:p>
          <a:p>
            <a:pPr>
              <a:buFontTx/>
              <a:buChar char="-"/>
            </a:pPr>
            <a:r>
              <a:rPr lang="en-US" dirty="0" smtClean="0"/>
              <a:t>Molecular formula of a compound is a multiple of its empirical formula.</a:t>
            </a:r>
          </a:p>
          <a:p>
            <a:pPr>
              <a:buFontTx/>
              <a:buChar char="-"/>
            </a:pPr>
            <a:r>
              <a:rPr lang="en-US" dirty="0" smtClean="0"/>
              <a:t>Acetylene C2H2 is equivalent to (CH)2</a:t>
            </a:r>
          </a:p>
          <a:p>
            <a:pPr>
              <a:buFontTx/>
              <a:buChar char="-"/>
            </a:pPr>
            <a:r>
              <a:rPr lang="en-US" dirty="0" smtClean="0"/>
              <a:t>Benzene C6H6 is equivalent to (CH)6</a:t>
            </a:r>
          </a:p>
          <a:p>
            <a:pPr>
              <a:buFontTx/>
              <a:buChar char="-"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Molecular weight = </a:t>
            </a:r>
            <a:r>
              <a:rPr lang="en-US" dirty="0" err="1" smtClean="0"/>
              <a:t>n</a:t>
            </a:r>
            <a:r>
              <a:rPr lang="en-US" dirty="0" smtClean="0"/>
              <a:t> </a:t>
            </a:r>
            <a:r>
              <a:rPr lang="en-US" dirty="0" err="1" smtClean="0"/>
              <a:t>x</a:t>
            </a:r>
            <a:r>
              <a:rPr lang="en-US" dirty="0" smtClean="0"/>
              <a:t> empirical formula weight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Formula</a:t>
            </a:r>
            <a:r>
              <a:rPr lang="en-US" dirty="0" smtClean="0"/>
              <a:t> </a:t>
            </a:r>
            <a:r>
              <a:rPr lang="en-US" b="1" dirty="0" smtClean="0"/>
              <a:t>weight</a:t>
            </a:r>
            <a:r>
              <a:rPr lang="en-US" dirty="0" smtClean="0"/>
              <a:t> (FW) – sum of the atomic weights of all atoms in a formula unit of a compound.  Whether molecular or not.</a:t>
            </a:r>
          </a:p>
          <a:p>
            <a:pPr>
              <a:buNone/>
            </a:pPr>
            <a:r>
              <a:rPr lang="en-US" dirty="0" smtClean="0"/>
              <a:t>Sodium chloride, </a:t>
            </a:r>
            <a:r>
              <a:rPr lang="en-US" dirty="0" err="1" smtClean="0"/>
              <a:t>NaCl</a:t>
            </a:r>
            <a:r>
              <a:rPr lang="en-US" dirty="0" smtClean="0"/>
              <a:t> (formula unit) formula weight of 58.44 </a:t>
            </a:r>
            <a:r>
              <a:rPr lang="en-US" dirty="0" err="1" smtClean="0"/>
              <a:t>amu</a:t>
            </a:r>
            <a:r>
              <a:rPr lang="en-US" dirty="0" smtClean="0"/>
              <a:t> (22.99 </a:t>
            </a:r>
            <a:r>
              <a:rPr lang="en-US" dirty="0" err="1" smtClean="0"/>
              <a:t>amu</a:t>
            </a:r>
            <a:r>
              <a:rPr lang="en-US" dirty="0" smtClean="0"/>
              <a:t> from Na plus 35.45 </a:t>
            </a:r>
            <a:r>
              <a:rPr lang="en-US" dirty="0" err="1" smtClean="0"/>
              <a:t>amu</a:t>
            </a:r>
            <a:r>
              <a:rPr lang="en-US" dirty="0" smtClean="0"/>
              <a:t> from </a:t>
            </a:r>
            <a:r>
              <a:rPr lang="en-US" dirty="0" err="1" smtClean="0"/>
              <a:t>Cl</a:t>
            </a:r>
            <a:r>
              <a:rPr lang="en-US" dirty="0" smtClean="0"/>
              <a:t>).</a:t>
            </a:r>
          </a:p>
          <a:p>
            <a:pPr>
              <a:buNone/>
            </a:pPr>
            <a:r>
              <a:rPr lang="en-US" dirty="0" err="1" smtClean="0"/>
              <a:t>NaCl</a:t>
            </a:r>
            <a:r>
              <a:rPr lang="en-US" dirty="0" smtClean="0"/>
              <a:t> is ionic (no molecular weight)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98742"/>
            <a:ext cx="8229600" cy="5727421"/>
          </a:xfrm>
        </p:spPr>
        <p:txBody>
          <a:bodyPr/>
          <a:lstStyle/>
          <a:p>
            <a:r>
              <a:rPr lang="en-US" dirty="0" smtClean="0"/>
              <a:t>N = number of empirical formula units in the molecule.</a:t>
            </a:r>
          </a:p>
          <a:p>
            <a:r>
              <a:rPr lang="en-US" dirty="0" smtClean="0"/>
              <a:t>Molecular formula is obtained by multiplying the subscripts of the empirical formula by </a:t>
            </a:r>
            <a:r>
              <a:rPr lang="en-US" dirty="0" err="1" smtClean="0"/>
              <a:t>n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57200" y="3251200"/>
            <a:ext cx="8229600" cy="2413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err="1" smtClean="0">
                <a:solidFill>
                  <a:schemeClr val="tx1"/>
                </a:solidFill>
              </a:rPr>
              <a:t>n</a:t>
            </a:r>
            <a:r>
              <a:rPr lang="en-US" sz="3200" dirty="0" smtClean="0">
                <a:solidFill>
                  <a:schemeClr val="tx1"/>
                </a:solidFill>
              </a:rPr>
              <a:t> = molecular weight/empirical formula weight</a:t>
            </a:r>
            <a:endParaRPr lang="en-US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98742"/>
            <a:ext cx="8229600" cy="5727421"/>
          </a:xfrm>
        </p:spPr>
        <p:txBody>
          <a:bodyPr/>
          <a:lstStyle/>
          <a:p>
            <a:r>
              <a:rPr lang="en-US" dirty="0" smtClean="0"/>
              <a:t>After you find the empirical formula, calculate its empirical formula weight.</a:t>
            </a:r>
          </a:p>
          <a:p>
            <a:r>
              <a:rPr lang="en-US" dirty="0" smtClean="0"/>
              <a:t>From an experimental determination of its molecular weight, you can calculate </a:t>
            </a:r>
            <a:r>
              <a:rPr lang="en-US" dirty="0" err="1" smtClean="0"/>
              <a:t>n</a:t>
            </a:r>
            <a:r>
              <a:rPr lang="en-US" dirty="0" smtClean="0"/>
              <a:t> and then the molecular formula.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98742"/>
            <a:ext cx="8229600" cy="5727421"/>
          </a:xfrm>
        </p:spPr>
        <p:txBody>
          <a:bodyPr/>
          <a:lstStyle/>
          <a:p>
            <a:r>
              <a:rPr lang="en-US" dirty="0" smtClean="0"/>
              <a:t>Ex. 3.11</a:t>
            </a: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98742"/>
            <a:ext cx="8229600" cy="5727421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STOICHIOMETRY: QUANTITATIVE RELATIONS IN CHEMICAL REACTIONS</a:t>
            </a:r>
          </a:p>
          <a:p>
            <a:pPr>
              <a:buNone/>
            </a:pPr>
            <a:r>
              <a:rPr lang="en-US" dirty="0" err="1" smtClean="0"/>
              <a:t>Stoichiometry</a:t>
            </a:r>
            <a:r>
              <a:rPr lang="en-US" dirty="0" smtClean="0"/>
              <a:t> – the calculation of the quantities of reactants and products involved in a chemical reaction.</a:t>
            </a:r>
          </a:p>
          <a:p>
            <a:pPr>
              <a:buNone/>
            </a:pPr>
            <a:r>
              <a:rPr lang="en-US" dirty="0" smtClean="0"/>
              <a:t>Relationship between mass and moles.</a:t>
            </a: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98742"/>
            <a:ext cx="8229600" cy="5727421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3.6 MOLAR INTERPRETATION OF A CHEMICAL EQUATION</a:t>
            </a:r>
          </a:p>
          <a:p>
            <a:pPr>
              <a:buNone/>
            </a:pPr>
            <a:r>
              <a:rPr lang="en-US" dirty="0" smtClean="0"/>
              <a:t>N</a:t>
            </a:r>
            <a:r>
              <a:rPr lang="en-US" sz="1800" dirty="0" smtClean="0"/>
              <a:t>2</a:t>
            </a:r>
            <a:r>
              <a:rPr lang="en-US" dirty="0" smtClean="0"/>
              <a:t>  +  3H</a:t>
            </a:r>
            <a:r>
              <a:rPr lang="en-US" sz="1800" dirty="0" smtClean="0"/>
              <a:t>2</a:t>
            </a:r>
            <a:r>
              <a:rPr lang="en-US" dirty="0" smtClean="0"/>
              <a:t>  =   2NH</a:t>
            </a:r>
            <a:r>
              <a:rPr lang="en-US" sz="1800" dirty="0" smtClean="0"/>
              <a:t>3</a:t>
            </a:r>
          </a:p>
          <a:p>
            <a:pPr>
              <a:buNone/>
            </a:pPr>
            <a:r>
              <a:rPr lang="en-US" dirty="0" smtClean="0"/>
              <a:t>How much hydrogen is required to give a particular quantity of ammonia?</a:t>
            </a:r>
          </a:p>
          <a:p>
            <a:pPr>
              <a:buNone/>
            </a:pPr>
            <a:r>
              <a:rPr lang="en-US" dirty="0" smtClean="0"/>
              <a:t>One N</a:t>
            </a:r>
            <a:r>
              <a:rPr lang="en-US" sz="1800" dirty="0" smtClean="0"/>
              <a:t>2</a:t>
            </a:r>
            <a:r>
              <a:rPr lang="en-US" dirty="0" smtClean="0"/>
              <a:t>            One mole of N</a:t>
            </a:r>
            <a:r>
              <a:rPr lang="en-US" sz="1800" dirty="0" smtClean="0"/>
              <a:t>2</a:t>
            </a:r>
            <a:r>
              <a:rPr lang="en-US" dirty="0" smtClean="0"/>
              <a:t> reacts with </a:t>
            </a:r>
          </a:p>
          <a:p>
            <a:pPr>
              <a:buNone/>
            </a:pPr>
            <a:r>
              <a:rPr lang="en-US" dirty="0" smtClean="0"/>
              <a:t>Three H</a:t>
            </a:r>
            <a:r>
              <a:rPr lang="en-US" sz="1800" dirty="0" smtClean="0"/>
              <a:t>2</a:t>
            </a:r>
            <a:r>
              <a:rPr lang="en-US" dirty="0" smtClean="0"/>
              <a:t>         three moles of H</a:t>
            </a:r>
            <a:r>
              <a:rPr lang="en-US" sz="1800" dirty="0" smtClean="0"/>
              <a:t>2</a:t>
            </a:r>
            <a:r>
              <a:rPr lang="en-US" dirty="0" smtClean="0"/>
              <a:t> to give two</a:t>
            </a:r>
          </a:p>
          <a:p>
            <a:pPr>
              <a:buNone/>
            </a:pPr>
            <a:r>
              <a:rPr lang="en-US" dirty="0" smtClean="0"/>
              <a:t>Two NH</a:t>
            </a:r>
            <a:r>
              <a:rPr lang="en-US" sz="1800" dirty="0" smtClean="0"/>
              <a:t>3</a:t>
            </a:r>
            <a:r>
              <a:rPr lang="en-US" dirty="0" smtClean="0"/>
              <a:t>         moles of NH</a:t>
            </a:r>
            <a:r>
              <a:rPr lang="en-US" sz="1800" dirty="0" smtClean="0"/>
              <a:t>3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98742"/>
            <a:ext cx="8229600" cy="5727421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Write pg. 81</a:t>
            </a:r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98742"/>
            <a:ext cx="8229600" cy="5727421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3.7 AMOUNTS OF SUBSTANCES IN A CHEMICAL REACTION</a:t>
            </a:r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Balanced chemical equation relates the amounts of substances in a reaction.</a:t>
            </a:r>
          </a:p>
          <a:p>
            <a:pPr>
              <a:buFontTx/>
              <a:buChar char="-"/>
            </a:pPr>
            <a:r>
              <a:rPr lang="en-US" dirty="0" smtClean="0"/>
              <a:t>The coefficients can be given a molar interpretation and can be used to calculate the moles of product obtained from any given moles of reactant.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98742"/>
            <a:ext cx="8229600" cy="5727421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US" dirty="0" smtClean="0"/>
              <a:t>Ex. You have a mixture of H</a:t>
            </a:r>
            <a:r>
              <a:rPr lang="en-US" sz="1946" dirty="0" smtClean="0"/>
              <a:t>2</a:t>
            </a:r>
            <a:r>
              <a:rPr lang="en-US" dirty="0" smtClean="0"/>
              <a:t> and N</a:t>
            </a:r>
            <a:r>
              <a:rPr lang="en-US" sz="1946" dirty="0" smtClean="0"/>
              <a:t>2</a:t>
            </a:r>
            <a:r>
              <a:rPr lang="en-US" dirty="0" smtClean="0"/>
              <a:t> and 4.8 mol H</a:t>
            </a:r>
            <a:r>
              <a:rPr lang="en-US" sz="1946" dirty="0" smtClean="0"/>
              <a:t>2</a:t>
            </a:r>
            <a:r>
              <a:rPr lang="en-US" dirty="0" smtClean="0"/>
              <a:t> in this mixture reacts with N</a:t>
            </a:r>
            <a:r>
              <a:rPr lang="en-US" sz="1946" dirty="0" smtClean="0"/>
              <a:t>2</a:t>
            </a:r>
            <a:r>
              <a:rPr lang="en-US" dirty="0" smtClean="0"/>
              <a:t> to produce NH</a:t>
            </a:r>
            <a:r>
              <a:rPr lang="en-US" sz="1946" dirty="0" smtClean="0"/>
              <a:t>3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dirty="0" smtClean="0"/>
              <a:t>How many moles of NH</a:t>
            </a:r>
            <a:r>
              <a:rPr lang="en-US" sz="1946" dirty="0" smtClean="0"/>
              <a:t>3</a:t>
            </a:r>
            <a:r>
              <a:rPr lang="en-US" dirty="0" smtClean="0"/>
              <a:t> can you produce from this quantity of H</a:t>
            </a:r>
            <a:r>
              <a:rPr lang="en-US" sz="1946" dirty="0" smtClean="0"/>
              <a:t>2</a:t>
            </a:r>
            <a:r>
              <a:rPr lang="en-US" dirty="0" smtClean="0"/>
              <a:t>?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Multiplying any quantity of H</a:t>
            </a:r>
            <a:r>
              <a:rPr lang="en-US" sz="1946" dirty="0" smtClean="0"/>
              <a:t>2</a:t>
            </a:r>
            <a:r>
              <a:rPr lang="en-US" dirty="0" smtClean="0"/>
              <a:t> by this conversion factor converts that quantity of H</a:t>
            </a:r>
            <a:r>
              <a:rPr lang="en-US" sz="1946" dirty="0" smtClean="0"/>
              <a:t>2</a:t>
            </a:r>
            <a:r>
              <a:rPr lang="en-US" dirty="0" smtClean="0"/>
              <a:t> to the quantity of NH</a:t>
            </a:r>
            <a:r>
              <a:rPr lang="en-US" sz="1946" dirty="0" smtClean="0"/>
              <a:t>3</a:t>
            </a:r>
            <a:r>
              <a:rPr lang="en-US" dirty="0" smtClean="0"/>
              <a:t> as specified by the balanced chemical equation.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Screen shot 2011-09-30 at 7.45.45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522262"/>
            <a:ext cx="9144000" cy="16566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98742"/>
            <a:ext cx="8229600" cy="5727421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To calculate the quantity of NH</a:t>
            </a:r>
            <a:r>
              <a:rPr lang="en-US" sz="1800" dirty="0" smtClean="0"/>
              <a:t>3</a:t>
            </a:r>
            <a:r>
              <a:rPr lang="en-US" dirty="0" smtClean="0"/>
              <a:t> produced from 4.8 mol H</a:t>
            </a:r>
            <a:r>
              <a:rPr lang="en-US" sz="1800" dirty="0" smtClean="0"/>
              <a:t>2</a:t>
            </a:r>
            <a:r>
              <a:rPr lang="en-US" dirty="0" smtClean="0"/>
              <a:t>, you write 4.8 mol H</a:t>
            </a:r>
            <a:r>
              <a:rPr lang="en-US" sz="1800" dirty="0" smtClean="0"/>
              <a:t>2</a:t>
            </a:r>
            <a:r>
              <a:rPr lang="en-US" dirty="0" smtClean="0"/>
              <a:t> and multiply this by: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4.8 mol H2  </a:t>
            </a:r>
            <a:r>
              <a:rPr lang="en-US" dirty="0" err="1" smtClean="0"/>
              <a:t>x</a:t>
            </a:r>
            <a:r>
              <a:rPr lang="en-US" dirty="0" smtClean="0"/>
              <a:t>  2 mol NH3/3 mol H2  =  3.2 mol NH3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98742"/>
            <a:ext cx="8229600" cy="5727421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Calculate the moles of reactant needed to obtain the specified moles of product.</a:t>
            </a:r>
          </a:p>
          <a:p>
            <a:pPr>
              <a:buNone/>
            </a:pPr>
            <a:r>
              <a:rPr lang="en-US" dirty="0" smtClean="0"/>
              <a:t>Setting up the conversion factor: refer to balanced equation and place the quantity you are converting from on the bottom and the quantity you are converting to on the top</a:t>
            </a:r>
          </a:p>
          <a:p>
            <a:pPr>
              <a:buNone/>
            </a:pPr>
            <a:r>
              <a:rPr lang="en-US" dirty="0" smtClean="0"/>
              <a:t>3 mol H2 / 2 mol NH3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Converts from mol NH3 to mol H2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3.2 THE MOLE CONCEPT</a:t>
            </a:r>
          </a:p>
          <a:p>
            <a:pPr>
              <a:buFontTx/>
              <a:buChar char="-"/>
            </a:pPr>
            <a:r>
              <a:rPr lang="en-US" dirty="0" smtClean="0"/>
              <a:t>Developed to deal with the enormous numbers of molecules or ions in samples of substances.</a:t>
            </a:r>
          </a:p>
          <a:p>
            <a:pPr>
              <a:buFontTx/>
              <a:buChar char="-"/>
            </a:pPr>
            <a:r>
              <a:rPr lang="en-US" b="1" dirty="0" smtClean="0"/>
              <a:t>Mole</a:t>
            </a:r>
            <a:r>
              <a:rPr lang="en-US" dirty="0" smtClean="0"/>
              <a:t>: the quantity of a given substance that contains as many molecules or formula units as the number of atoms in exactly 12 </a:t>
            </a:r>
            <a:r>
              <a:rPr lang="en-US" dirty="0" err="1" smtClean="0"/>
              <a:t>g</a:t>
            </a:r>
            <a:r>
              <a:rPr lang="en-US" dirty="0" smtClean="0"/>
              <a:t> of carbon-12.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98742"/>
            <a:ext cx="8229600" cy="5727421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Practice problem: how much hydrogen is needed to yield 907 kg of ammonia?  The balanced chemical equation directly relates moles of substances, not masses.</a:t>
            </a:r>
          </a:p>
          <a:p>
            <a:pPr>
              <a:buNone/>
            </a:pPr>
            <a:r>
              <a:rPr lang="en-US" dirty="0" smtClean="0"/>
              <a:t>*write conversion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98742"/>
            <a:ext cx="8229600" cy="5727421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98742"/>
            <a:ext cx="8229600" cy="5727421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Grams of A </a:t>
            </a:r>
            <a:r>
              <a:rPr lang="en-US" dirty="0" err="1" smtClean="0"/>
              <a:t>x</a:t>
            </a:r>
            <a:r>
              <a:rPr lang="en-US" dirty="0" smtClean="0"/>
              <a:t> conversion factor: </a:t>
            </a:r>
            <a:r>
              <a:rPr lang="en-US" dirty="0" err="1" smtClean="0"/>
              <a:t>g</a:t>
            </a:r>
            <a:r>
              <a:rPr lang="en-US" dirty="0" smtClean="0"/>
              <a:t> A to mol A </a:t>
            </a:r>
            <a:r>
              <a:rPr lang="en-US" dirty="0" err="1" smtClean="0"/>
              <a:t>x</a:t>
            </a:r>
            <a:r>
              <a:rPr lang="en-US" dirty="0" smtClean="0"/>
              <a:t> conversion factor: mol A to mol B </a:t>
            </a:r>
            <a:r>
              <a:rPr lang="en-US" dirty="0" err="1" smtClean="0"/>
              <a:t>x</a:t>
            </a:r>
            <a:r>
              <a:rPr lang="en-US" dirty="0" smtClean="0"/>
              <a:t> conversion factor: mol B to </a:t>
            </a:r>
            <a:r>
              <a:rPr lang="en-US" dirty="0" err="1" smtClean="0"/>
              <a:t>g</a:t>
            </a:r>
            <a:r>
              <a:rPr lang="en-US" dirty="0" smtClean="0"/>
              <a:t> B = grams of B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98742"/>
            <a:ext cx="8229600" cy="5727421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Example 3.12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98742"/>
            <a:ext cx="8229600" cy="5727421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3.8 LIMITING REACTANT; THEORETICAL AND PERCENTAGE YIELDS</a:t>
            </a:r>
          </a:p>
          <a:p>
            <a:pPr>
              <a:buFontTx/>
              <a:buChar char="-"/>
            </a:pPr>
            <a:r>
              <a:rPr lang="en-US" dirty="0" smtClean="0"/>
              <a:t>Limiting reactant (reagent) – the reactant that is entirely consumed when a reaction goes to completion.</a:t>
            </a:r>
          </a:p>
          <a:p>
            <a:pPr>
              <a:buFontTx/>
              <a:buChar char="-"/>
            </a:pPr>
            <a:r>
              <a:rPr lang="en-US" dirty="0" smtClean="0"/>
              <a:t>A reactant that is not completely consumed is often referred to as an excess reactant.</a:t>
            </a:r>
          </a:p>
          <a:p>
            <a:pPr>
              <a:buFontTx/>
              <a:buChar char="-"/>
            </a:pPr>
            <a:r>
              <a:rPr lang="en-US" dirty="0" smtClean="0"/>
              <a:t>Once one of the reactants is used up, the reaction stops.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98742"/>
            <a:ext cx="8229600" cy="5727421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Analogy: your plant has in stock 300 steering wheels and 900 tires, plus an excess of every other needed component.  How many autos can you assemble from this stock?</a:t>
            </a:r>
          </a:p>
          <a:p>
            <a:pPr>
              <a:buNone/>
            </a:pPr>
            <a:r>
              <a:rPr lang="en-US" dirty="0" smtClean="0"/>
              <a:t>1 steering wheel + 4 tires + other components = 1 auto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One way to solve this problem is to calculate the number of autos that you could assemble from each component.  300 steering wheels = 300 autos, 900 tires = 225 autos  </a:t>
            </a:r>
          </a:p>
          <a:p>
            <a:pPr>
              <a:buNone/>
            </a:pPr>
            <a:r>
              <a:rPr lang="en-US" dirty="0" smtClean="0"/>
              <a:t>Tires are the limiting reactant.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98742"/>
            <a:ext cx="8229600" cy="5727421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Now consider a chemical reaction, the burning of hydrogen in oxygen.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2H2 +  O2  =  2H2O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H must be the limiting reactant.  O is the excess reactant.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98742"/>
            <a:ext cx="8229600" cy="5727421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Ex 3.13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98742"/>
            <a:ext cx="8229600" cy="5727421"/>
          </a:xfrm>
        </p:spPr>
        <p:txBody>
          <a:bodyPr/>
          <a:lstStyle/>
          <a:p>
            <a:r>
              <a:rPr lang="en-US" dirty="0" smtClean="0"/>
              <a:t>Ex 3.14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98742"/>
            <a:ext cx="8229600" cy="5727421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98742"/>
            <a:ext cx="8229600" cy="6143587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The number of atoms in a 12-g sample of carbon-12 is called </a:t>
            </a:r>
            <a:r>
              <a:rPr lang="en-US" b="1" dirty="0" smtClean="0"/>
              <a:t>Avogadro’s</a:t>
            </a:r>
            <a:r>
              <a:rPr lang="en-US" dirty="0" smtClean="0"/>
              <a:t> </a:t>
            </a:r>
            <a:r>
              <a:rPr lang="en-US" b="1" dirty="0"/>
              <a:t>N</a:t>
            </a:r>
            <a:r>
              <a:rPr lang="en-US" b="1" dirty="0" smtClean="0"/>
              <a:t>umber</a:t>
            </a:r>
            <a:r>
              <a:rPr lang="en-US" dirty="0" smtClean="0"/>
              <a:t> (N</a:t>
            </a:r>
            <a:r>
              <a:rPr lang="en-US" sz="1800" dirty="0" smtClean="0"/>
              <a:t>A</a:t>
            </a:r>
            <a:r>
              <a:rPr lang="en-US" dirty="0" smtClean="0"/>
              <a:t>).</a:t>
            </a:r>
          </a:p>
          <a:p>
            <a:pPr>
              <a:buNone/>
            </a:pPr>
            <a:r>
              <a:rPr lang="en-US" dirty="0" smtClean="0"/>
              <a:t>= 6.02 </a:t>
            </a:r>
            <a:r>
              <a:rPr lang="en-US" dirty="0" err="1" smtClean="0"/>
              <a:t>x</a:t>
            </a:r>
            <a:r>
              <a:rPr lang="en-US" dirty="0" smtClean="0"/>
              <a:t> 10^23</a:t>
            </a:r>
          </a:p>
          <a:p>
            <a:pPr>
              <a:buNone/>
            </a:pPr>
            <a:r>
              <a:rPr lang="en-US" dirty="0" smtClean="0"/>
              <a:t>A mole of a substance contains Avogadro’s number of molecules (6.02 </a:t>
            </a:r>
            <a:r>
              <a:rPr lang="en-US" dirty="0" err="1" smtClean="0"/>
              <a:t>x</a:t>
            </a:r>
            <a:r>
              <a:rPr lang="en-US" dirty="0" smtClean="0"/>
              <a:t> 10^23)</a:t>
            </a:r>
          </a:p>
          <a:p>
            <a:pPr>
              <a:buNone/>
            </a:pPr>
            <a:r>
              <a:rPr lang="en-US" dirty="0" smtClean="0"/>
              <a:t>Mole (much like dozen or gross) refers to a particular number of molecules.</a:t>
            </a:r>
          </a:p>
          <a:p>
            <a:pPr>
              <a:buNone/>
            </a:pPr>
            <a:r>
              <a:rPr lang="en-US" dirty="0" smtClean="0"/>
              <a:t>1 mole of ethanol = 6.02 </a:t>
            </a:r>
            <a:r>
              <a:rPr lang="en-US" dirty="0" err="1" smtClean="0"/>
              <a:t>x</a:t>
            </a:r>
            <a:r>
              <a:rPr lang="en-US" dirty="0" smtClean="0"/>
              <a:t> 10^23 ethanol molecules</a:t>
            </a:r>
          </a:p>
          <a:p>
            <a:pPr>
              <a:buNone/>
            </a:pPr>
            <a:r>
              <a:rPr lang="en-US" dirty="0" smtClean="0"/>
              <a:t>When talking about ionic substances we are referring to the number of formula units not molecules.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98742"/>
            <a:ext cx="8229600" cy="5727421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Theoretical yield: maximum amount of product that can be obtained by a reaction from given amounts of reactants.</a:t>
            </a:r>
          </a:p>
          <a:p>
            <a:pPr>
              <a:buNone/>
            </a:pPr>
            <a:r>
              <a:rPr lang="en-US" dirty="0" smtClean="0"/>
              <a:t>Actual yield of a product may be much less for several possible reasons.</a:t>
            </a:r>
          </a:p>
          <a:p>
            <a:pPr>
              <a:buNone/>
            </a:pPr>
            <a:r>
              <a:rPr lang="en-US" dirty="0" smtClean="0"/>
              <a:t>1.  Some product may be lost during the process of separating it from the final reaction mixture.</a:t>
            </a:r>
          </a:p>
          <a:p>
            <a:pPr>
              <a:buNone/>
            </a:pPr>
            <a:r>
              <a:rPr lang="en-US" dirty="0" smtClean="0"/>
              <a:t>2.  There may be other competing reactions that occur simultaneously with the reactant.</a:t>
            </a:r>
          </a:p>
          <a:p>
            <a:pPr>
              <a:buNone/>
            </a:pPr>
            <a:r>
              <a:rPr lang="en-US" dirty="0" smtClean="0"/>
              <a:t>3.  Many reactions appear to stop before they reach completion; they give mixtures of reactants and products.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98742"/>
            <a:ext cx="8229600" cy="5727421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Percentage yield of product is the actual yield expressed as a percentage of the the theoretical yield.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88131" y="2759664"/>
            <a:ext cx="8763817" cy="26028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Percentage yield = (actual yield/theoretical yield) </a:t>
            </a:r>
            <a:r>
              <a:rPr lang="en-US" sz="2800" dirty="0" err="1" smtClean="0">
                <a:solidFill>
                  <a:schemeClr val="tx1"/>
                </a:solidFill>
              </a:rPr>
              <a:t>x</a:t>
            </a:r>
            <a:r>
              <a:rPr lang="en-US" sz="2800" dirty="0" smtClean="0">
                <a:solidFill>
                  <a:schemeClr val="tx1"/>
                </a:solidFill>
              </a:rPr>
              <a:t> 100%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98742"/>
            <a:ext cx="8229600" cy="5727421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Ex. Acetic acid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98742"/>
            <a:ext cx="8229600" cy="5727421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98742"/>
            <a:ext cx="8229600" cy="5727421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One mole of sodium carbonate Na</a:t>
            </a:r>
            <a:r>
              <a:rPr lang="en-US" sz="1800" dirty="0" smtClean="0"/>
              <a:t>2</a:t>
            </a:r>
            <a:r>
              <a:rPr lang="en-US" dirty="0" smtClean="0"/>
              <a:t>CO</a:t>
            </a:r>
            <a:r>
              <a:rPr lang="en-US" sz="1800" dirty="0" smtClean="0"/>
              <a:t>3</a:t>
            </a:r>
          </a:p>
          <a:p>
            <a:pPr>
              <a:buNone/>
            </a:pPr>
            <a:r>
              <a:rPr lang="en-US" dirty="0" smtClean="0"/>
              <a:t>Contains:</a:t>
            </a:r>
          </a:p>
          <a:p>
            <a:pPr>
              <a:buNone/>
            </a:pPr>
            <a:r>
              <a:rPr lang="en-US" dirty="0" smtClean="0"/>
              <a:t>6.02 </a:t>
            </a:r>
            <a:r>
              <a:rPr lang="en-US" dirty="0" err="1" smtClean="0"/>
              <a:t>x</a:t>
            </a:r>
            <a:r>
              <a:rPr lang="en-US" dirty="0" smtClean="0"/>
              <a:t> 10^23 Na</a:t>
            </a:r>
            <a:r>
              <a:rPr lang="en-US" sz="1800" dirty="0" smtClean="0"/>
              <a:t>2</a:t>
            </a:r>
            <a:r>
              <a:rPr lang="en-US" dirty="0" smtClean="0"/>
              <a:t>CO</a:t>
            </a:r>
            <a:r>
              <a:rPr lang="en-US" sz="1800" dirty="0" smtClean="0"/>
              <a:t>3</a:t>
            </a:r>
            <a:r>
              <a:rPr lang="en-US" dirty="0" smtClean="0"/>
              <a:t> units</a:t>
            </a:r>
          </a:p>
          <a:p>
            <a:pPr>
              <a:buNone/>
            </a:pPr>
            <a:r>
              <a:rPr lang="en-US" dirty="0" smtClean="0"/>
              <a:t>Which contains:</a:t>
            </a:r>
          </a:p>
          <a:p>
            <a:pPr>
              <a:buNone/>
            </a:pPr>
            <a:r>
              <a:rPr lang="en-US" dirty="0" smtClean="0"/>
              <a:t>2 </a:t>
            </a:r>
            <a:r>
              <a:rPr lang="en-US" dirty="0" err="1" smtClean="0"/>
              <a:t>x</a:t>
            </a:r>
            <a:r>
              <a:rPr lang="en-US" dirty="0" smtClean="0"/>
              <a:t> 6.02 </a:t>
            </a:r>
            <a:r>
              <a:rPr lang="en-US" dirty="0" err="1" smtClean="0"/>
              <a:t>x</a:t>
            </a:r>
            <a:r>
              <a:rPr lang="en-US" dirty="0" smtClean="0"/>
              <a:t> 10^23 Na+ ions</a:t>
            </a:r>
          </a:p>
          <a:p>
            <a:pPr>
              <a:buNone/>
            </a:pPr>
            <a:r>
              <a:rPr lang="en-US" dirty="0" smtClean="0"/>
              <a:t>1 </a:t>
            </a:r>
            <a:r>
              <a:rPr lang="en-US" dirty="0" err="1" smtClean="0"/>
              <a:t>x</a:t>
            </a:r>
            <a:r>
              <a:rPr lang="en-US" dirty="0" smtClean="0"/>
              <a:t> 6.02 </a:t>
            </a:r>
            <a:r>
              <a:rPr lang="en-US" dirty="0" err="1" smtClean="0"/>
              <a:t>x</a:t>
            </a:r>
            <a:r>
              <a:rPr lang="en-US" dirty="0" smtClean="0"/>
              <a:t> 10^23 CO</a:t>
            </a:r>
            <a:r>
              <a:rPr lang="en-US" sz="1800" dirty="0" smtClean="0"/>
              <a:t>3</a:t>
            </a:r>
            <a:r>
              <a:rPr lang="en-US" dirty="0" smtClean="0"/>
              <a:t>2- ions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98742"/>
            <a:ext cx="8229600" cy="5727421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Specify </a:t>
            </a:r>
          </a:p>
          <a:p>
            <a:pPr>
              <a:buNone/>
            </a:pPr>
            <a:r>
              <a:rPr lang="en-US" dirty="0" smtClean="0"/>
              <a:t>Mole of oxygen atoms means 6.02 </a:t>
            </a:r>
            <a:r>
              <a:rPr lang="en-US" dirty="0" err="1" smtClean="0"/>
              <a:t>x</a:t>
            </a:r>
            <a:r>
              <a:rPr lang="en-US" dirty="0" smtClean="0"/>
              <a:t> 10^23 O atoms</a:t>
            </a:r>
          </a:p>
          <a:p>
            <a:pPr>
              <a:buNone/>
            </a:pPr>
            <a:r>
              <a:rPr lang="en-US" dirty="0" smtClean="0"/>
              <a:t>Mole of oxygen molecules means 6.02 </a:t>
            </a:r>
            <a:r>
              <a:rPr lang="en-US" dirty="0" err="1" smtClean="0"/>
              <a:t>x</a:t>
            </a:r>
            <a:r>
              <a:rPr lang="en-US" dirty="0" smtClean="0"/>
              <a:t> 10^23 O</a:t>
            </a:r>
            <a:r>
              <a:rPr lang="en-US" sz="1800" dirty="0" smtClean="0"/>
              <a:t>2</a:t>
            </a:r>
            <a:r>
              <a:rPr lang="en-US" dirty="0" smtClean="0"/>
              <a:t> molecules </a:t>
            </a:r>
          </a:p>
          <a:p>
            <a:pPr>
              <a:buNone/>
            </a:pPr>
            <a:r>
              <a:rPr lang="en-US" dirty="0" smtClean="0"/>
              <a:t>(2 </a:t>
            </a:r>
            <a:r>
              <a:rPr lang="en-US" dirty="0" err="1" smtClean="0"/>
              <a:t>x</a:t>
            </a:r>
            <a:r>
              <a:rPr lang="en-US" dirty="0" smtClean="0"/>
              <a:t> 6.02 </a:t>
            </a:r>
            <a:r>
              <a:rPr lang="en-US" dirty="0" err="1" smtClean="0"/>
              <a:t>x</a:t>
            </a:r>
            <a:r>
              <a:rPr lang="en-US" dirty="0" smtClean="0"/>
              <a:t> 10^23 O atoms)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98742"/>
            <a:ext cx="8229600" cy="5727421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Molar mass: mass of one mole of the substance.</a:t>
            </a:r>
          </a:p>
          <a:p>
            <a:pPr>
              <a:buNone/>
            </a:pPr>
            <a:r>
              <a:rPr lang="en-US" dirty="0" smtClean="0"/>
              <a:t>Carbon-12 has a molar mass of exactly 12g/mol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Ethanol, molecular formula C</a:t>
            </a:r>
            <a:r>
              <a:rPr lang="en-US" sz="1800" dirty="0" smtClean="0"/>
              <a:t>2</a:t>
            </a:r>
            <a:r>
              <a:rPr lang="en-US" dirty="0" smtClean="0"/>
              <a:t>H</a:t>
            </a:r>
            <a:r>
              <a:rPr lang="en-US" sz="1800" dirty="0" smtClean="0"/>
              <a:t>5</a:t>
            </a:r>
            <a:r>
              <a:rPr lang="en-US" dirty="0" smtClean="0"/>
              <a:t>OH</a:t>
            </a:r>
          </a:p>
          <a:p>
            <a:pPr>
              <a:buNone/>
            </a:pPr>
            <a:r>
              <a:rPr lang="en-US" dirty="0" smtClean="0"/>
              <a:t>MW = 46.1 </a:t>
            </a:r>
            <a:r>
              <a:rPr lang="en-US" dirty="0" err="1" smtClean="0"/>
              <a:t>amu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Molar mass = 46.1 </a:t>
            </a:r>
            <a:r>
              <a:rPr lang="en-US" dirty="0" err="1" smtClean="0"/>
              <a:t>g</a:t>
            </a:r>
            <a:r>
              <a:rPr lang="en-US" dirty="0" smtClean="0"/>
              <a:t>/mol 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65792" y="2126626"/>
            <a:ext cx="8623490" cy="19494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dirty="0" smtClean="0">
                <a:solidFill>
                  <a:schemeClr val="tx1"/>
                </a:solidFill>
              </a:rPr>
              <a:t>For all substances, the molar mass in grams per mole is numerically equal to the formula weight in atomic mass units.</a:t>
            </a:r>
            <a:endParaRPr lang="en-US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98742"/>
            <a:ext cx="8229600" cy="5727421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MOLE CALCULATIONS</a:t>
            </a:r>
          </a:p>
          <a:p>
            <a:pPr>
              <a:buFontTx/>
              <a:buChar char="-"/>
            </a:pPr>
            <a:r>
              <a:rPr lang="en-US" dirty="0" smtClean="0"/>
              <a:t>Conversion from mol to </a:t>
            </a:r>
            <a:r>
              <a:rPr lang="en-US" dirty="0" err="1" smtClean="0"/>
              <a:t>g</a:t>
            </a:r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Ethanol is 46.1 </a:t>
            </a:r>
            <a:r>
              <a:rPr lang="en-US" dirty="0" err="1" smtClean="0"/>
              <a:t>g</a:t>
            </a:r>
            <a:r>
              <a:rPr lang="en-US" dirty="0" smtClean="0"/>
              <a:t>/mol</a:t>
            </a:r>
          </a:p>
          <a:p>
            <a:pPr>
              <a:buNone/>
            </a:pPr>
            <a:r>
              <a:rPr lang="en-US" dirty="0" smtClean="0"/>
              <a:t>1 mol C</a:t>
            </a:r>
            <a:r>
              <a:rPr lang="en-US" sz="1800" dirty="0" smtClean="0"/>
              <a:t>2</a:t>
            </a:r>
            <a:r>
              <a:rPr lang="en-US" dirty="0" smtClean="0"/>
              <a:t>H</a:t>
            </a:r>
            <a:r>
              <a:rPr lang="en-US" sz="1800" dirty="0" smtClean="0"/>
              <a:t>5</a:t>
            </a:r>
            <a:r>
              <a:rPr lang="en-US" dirty="0" smtClean="0"/>
              <a:t>OH = 46.1 </a:t>
            </a:r>
            <a:r>
              <a:rPr lang="en-US" dirty="0" err="1" smtClean="0"/>
              <a:t>g</a:t>
            </a:r>
            <a:r>
              <a:rPr lang="en-US" dirty="0" smtClean="0"/>
              <a:t> Cr</a:t>
            </a:r>
            <a:r>
              <a:rPr lang="en-US" sz="1800" dirty="0" smtClean="0"/>
              <a:t>2</a:t>
            </a:r>
            <a:r>
              <a:rPr lang="en-US" dirty="0" smtClean="0"/>
              <a:t>H</a:t>
            </a:r>
            <a:r>
              <a:rPr lang="en-US" sz="1800" dirty="0" smtClean="0"/>
              <a:t>5</a:t>
            </a:r>
            <a:r>
              <a:rPr lang="en-US" dirty="0" smtClean="0"/>
              <a:t>OH</a:t>
            </a:r>
          </a:p>
          <a:p>
            <a:pPr>
              <a:buNone/>
            </a:pPr>
            <a:r>
              <a:rPr lang="en-US" dirty="0" smtClean="0"/>
              <a:t>To convert grams to moles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Screen shot 2011-09-25 at 2.35.28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3420964"/>
            <a:ext cx="6734139" cy="34370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98742"/>
            <a:ext cx="8229600" cy="5727421"/>
          </a:xfrm>
        </p:spPr>
        <p:txBody>
          <a:bodyPr/>
          <a:lstStyle/>
          <a:p>
            <a:r>
              <a:rPr lang="en-US" dirty="0" smtClean="0"/>
              <a:t>You need to prepare acetic acid from 10.0g of ethanol, C</a:t>
            </a:r>
            <a:r>
              <a:rPr lang="en-US" sz="1800" dirty="0" smtClean="0"/>
              <a:t>2</a:t>
            </a:r>
            <a:r>
              <a:rPr lang="en-US" dirty="0" smtClean="0"/>
              <a:t>H</a:t>
            </a:r>
            <a:r>
              <a:rPr lang="en-US" sz="1800" dirty="0" smtClean="0"/>
              <a:t>5</a:t>
            </a:r>
            <a:r>
              <a:rPr lang="en-US" dirty="0" smtClean="0"/>
              <a:t>OH.  Convert 10.0g C</a:t>
            </a:r>
            <a:r>
              <a:rPr lang="en-US" sz="1800" dirty="0" smtClean="0"/>
              <a:t>2</a:t>
            </a:r>
            <a:r>
              <a:rPr lang="en-US" dirty="0" smtClean="0"/>
              <a:t>H</a:t>
            </a:r>
            <a:r>
              <a:rPr lang="en-US" sz="1800" dirty="0" smtClean="0"/>
              <a:t>5</a:t>
            </a:r>
            <a:r>
              <a:rPr lang="en-US" dirty="0" smtClean="0"/>
              <a:t>OH to moles C</a:t>
            </a:r>
            <a:r>
              <a:rPr lang="en-US" sz="1800" dirty="0" smtClean="0"/>
              <a:t>2</a:t>
            </a:r>
            <a:r>
              <a:rPr lang="en-US" dirty="0" smtClean="0"/>
              <a:t>H</a:t>
            </a:r>
            <a:r>
              <a:rPr lang="en-US" sz="1800" dirty="0" smtClean="0"/>
              <a:t>5</a:t>
            </a:r>
            <a:r>
              <a:rPr lang="en-US" dirty="0" smtClean="0"/>
              <a:t>OH by multiplying by the appropriate conversion factor.</a:t>
            </a:r>
          </a:p>
          <a:p>
            <a:endParaRPr lang="en-US" dirty="0"/>
          </a:p>
        </p:txBody>
      </p:sp>
      <p:pic>
        <p:nvPicPr>
          <p:cNvPr id="4" name="Picture 3" descr="Screen shot 2011-09-25 at 2.39.10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735970"/>
            <a:ext cx="9144000" cy="138605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7004</TotalTime>
  <Words>1506</Words>
  <Application>Microsoft Macintosh PowerPoint</Application>
  <PresentationFormat>On-screen Show (4:3)</PresentationFormat>
  <Paragraphs>140</Paragraphs>
  <Slides>43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4" baseType="lpstr">
      <vt:lpstr>Office Theme</vt:lpstr>
      <vt:lpstr>Chapter 3: Calculations with Chemical Formulas and Equations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3: Calculations with Chemical Formulas and Equations</dc:title>
  <dc:creator>teacher</dc:creator>
  <cp:lastModifiedBy>teacher</cp:lastModifiedBy>
  <cp:revision>10</cp:revision>
  <dcterms:created xsi:type="dcterms:W3CDTF">2011-10-04T06:38:20Z</dcterms:created>
  <dcterms:modified xsi:type="dcterms:W3CDTF">2011-10-04T06:39:30Z</dcterms:modified>
</cp:coreProperties>
</file>